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5455563" cy="36004500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69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69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69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69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6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69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69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69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6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80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3724"/>
    <a:srgbClr val="FCC705"/>
    <a:srgbClr val="D76003"/>
    <a:srgbClr val="42A220"/>
    <a:srgbClr val="0070C0"/>
    <a:srgbClr val="FFFFFF"/>
    <a:srgbClr val="2B2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67" autoAdjust="0"/>
    <p:restoredTop sz="86377" autoAdjust="0"/>
  </p:normalViewPr>
  <p:slideViewPr>
    <p:cSldViewPr>
      <p:cViewPr varScale="1">
        <p:scale>
          <a:sx n="22" d="100"/>
          <a:sy n="22" d="100"/>
        </p:scale>
        <p:origin x="3666" y="138"/>
      </p:cViewPr>
      <p:guideLst>
        <p:guide orient="horz" pos="11340"/>
        <p:guide pos="8018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3C24338-8D83-4DF5-97A4-7C23FB3C6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268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F9A76-004E-48A5-AEE4-7646DFE476E7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4AC16-5979-4F69-A908-211C4AAEF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0139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7524-D55F-5FFB-69D8-2A0516AB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B9599-8C47-93EC-01E7-66FA563FF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E2EBB-6343-D810-1CFF-10F98EBA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C8C3037-F5D7-279B-D27B-3F7142E2F850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8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763" y="11185525"/>
            <a:ext cx="21636037" cy="7716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938" y="20402550"/>
            <a:ext cx="17819687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B1A89B-DA20-4CB6-A520-0805104692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D0B79-7160-4C97-9F16-5DEE0A8FB7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456275" y="1441450"/>
            <a:ext cx="5726113" cy="3072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3175" y="1441450"/>
            <a:ext cx="17030700" cy="3072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5D598C-9418-4FA4-8C43-C956F35543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95FEDA-3339-44A6-BE5C-874D4E3694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363" y="23136225"/>
            <a:ext cx="21636037" cy="71516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363" y="15260638"/>
            <a:ext cx="21636037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207218-B4F6-4A0F-89D8-C8CE1374BD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3175" y="8401050"/>
            <a:ext cx="11377613" cy="2376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3188" y="8401050"/>
            <a:ext cx="11379200" cy="2376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6F7F5-8BC6-4D81-AACA-A4E278EC7F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3175" y="8059738"/>
            <a:ext cx="11247438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175" y="11418888"/>
            <a:ext cx="11247438" cy="207438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31775" y="8059738"/>
            <a:ext cx="112506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31775" y="11418888"/>
            <a:ext cx="11250613" cy="207438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F899CD-39C0-4DAD-A0D4-F73B78A726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E3F01-20FA-4EEB-81E9-CBF2B4B124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B20882-5A80-415E-9F63-4FD38ED656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1433513"/>
            <a:ext cx="8374063" cy="61007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038" y="1433513"/>
            <a:ext cx="14230350" cy="30729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3175" y="7534275"/>
            <a:ext cx="8374063" cy="246284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BDA427-170C-49F6-A487-D4080C8C76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513" y="25203150"/>
            <a:ext cx="15273337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9513" y="3217863"/>
            <a:ext cx="15273337" cy="21602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9513" y="28178125"/>
            <a:ext cx="15273337" cy="4225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06FBE7-AB38-4251-84E4-4013A796FB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3175" y="1441450"/>
            <a:ext cx="22909213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1194" tIns="175597" rIns="351194" bIns="1755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3175" y="8401050"/>
            <a:ext cx="22909213" cy="2376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1194" tIns="175597" rIns="351194" bIns="1755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3175" y="32788225"/>
            <a:ext cx="59388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1194" tIns="175597" rIns="351194" bIns="175597" numCol="1" anchor="t" anchorCtr="0" compatLnSpc="1">
            <a:prstTxWarp prst="textNoShape">
              <a:avLst/>
            </a:prstTxWarp>
          </a:bodyPr>
          <a:lstStyle>
            <a:lvl1pPr defTabSz="3511550">
              <a:defRPr sz="5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97913" y="32788225"/>
            <a:ext cx="8059737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1194" tIns="175597" rIns="351194" bIns="175597" numCol="1" anchor="t" anchorCtr="0" compatLnSpc="1">
            <a:prstTxWarp prst="textNoShape">
              <a:avLst/>
            </a:prstTxWarp>
          </a:bodyPr>
          <a:lstStyle>
            <a:lvl1pPr algn="ctr" defTabSz="3511550">
              <a:defRPr sz="5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243550" y="32788225"/>
            <a:ext cx="59388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1194" tIns="175597" rIns="351194" bIns="175597" numCol="1" anchor="t" anchorCtr="0" compatLnSpc="1">
            <a:prstTxWarp prst="textNoShape">
              <a:avLst/>
            </a:prstTxWarp>
          </a:bodyPr>
          <a:lstStyle>
            <a:lvl1pPr algn="r" defTabSz="3511550">
              <a:defRPr sz="5400"/>
            </a:lvl1pPr>
          </a:lstStyle>
          <a:p>
            <a:fld id="{87EC1665-D541-4E27-BAC1-9C61E30175C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2pPr>
      <a:lvl3pPr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3pPr>
      <a:lvl4pPr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4pPr>
      <a:lvl5pPr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5pPr>
      <a:lvl6pPr marL="457200"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6pPr>
      <a:lvl7pPr marL="914400"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7pPr>
      <a:lvl8pPr marL="1371600"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8pPr>
      <a:lvl9pPr marL="1828800" algn="ctr" defTabSz="3511550" rtl="0" fontAlgn="base">
        <a:spcBef>
          <a:spcPct val="0"/>
        </a:spcBef>
        <a:spcAft>
          <a:spcPct val="0"/>
        </a:spcAft>
        <a:defRPr sz="16900">
          <a:solidFill>
            <a:schemeClr val="tx2"/>
          </a:solidFill>
          <a:latin typeface="Arial" charset="0"/>
        </a:defRPr>
      </a:lvl9pPr>
    </p:titleStyle>
    <p:bodyStyle>
      <a:lvl1pPr marL="1317625" indent="-1317625" algn="l" defTabSz="3511550" rtl="0" fontAlgn="base">
        <a:spcBef>
          <a:spcPct val="20000"/>
        </a:spcBef>
        <a:spcAft>
          <a:spcPct val="0"/>
        </a:spcAft>
        <a:buChar char="•"/>
        <a:defRPr sz="12300">
          <a:solidFill>
            <a:schemeClr val="tx1"/>
          </a:solidFill>
          <a:latin typeface="+mn-lt"/>
          <a:ea typeface="+mn-ea"/>
          <a:cs typeface="+mn-cs"/>
        </a:defRPr>
      </a:lvl1pPr>
      <a:lvl2pPr marL="2852738" indent="-1096963" algn="l" defTabSz="3511550" rtl="0" fontAlgn="base">
        <a:spcBef>
          <a:spcPct val="20000"/>
        </a:spcBef>
        <a:spcAft>
          <a:spcPct val="0"/>
        </a:spcAft>
        <a:buChar char="–"/>
        <a:defRPr sz="10800">
          <a:solidFill>
            <a:schemeClr val="tx1"/>
          </a:solidFill>
          <a:latin typeface="+mn-lt"/>
        </a:defRPr>
      </a:lvl2pPr>
      <a:lvl3pPr marL="4389438" indent="-877888" algn="l" defTabSz="3511550" rtl="0" fontAlgn="base">
        <a:spcBef>
          <a:spcPct val="20000"/>
        </a:spcBef>
        <a:spcAft>
          <a:spcPct val="0"/>
        </a:spcAft>
        <a:buChar char="•"/>
        <a:defRPr sz="9200">
          <a:solidFill>
            <a:schemeClr val="tx1"/>
          </a:solidFill>
          <a:latin typeface="+mn-lt"/>
        </a:defRPr>
      </a:lvl3pPr>
      <a:lvl4pPr marL="6145213" indent="-877888" algn="l" defTabSz="3511550" rtl="0" fontAlgn="base">
        <a:spcBef>
          <a:spcPct val="20000"/>
        </a:spcBef>
        <a:spcAft>
          <a:spcPct val="0"/>
        </a:spcAft>
        <a:buChar char="–"/>
        <a:defRPr sz="7700">
          <a:solidFill>
            <a:schemeClr val="tx1"/>
          </a:solidFill>
          <a:latin typeface="+mn-lt"/>
        </a:defRPr>
      </a:lvl4pPr>
      <a:lvl5pPr marL="7902575" indent="-879475" algn="l" defTabSz="3511550" rtl="0" fontAlgn="base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5pPr>
      <a:lvl6pPr marL="8359775" indent="-879475" algn="l" defTabSz="3511550" rtl="0" fontAlgn="base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6pPr>
      <a:lvl7pPr marL="8816975" indent="-879475" algn="l" defTabSz="3511550" rtl="0" fontAlgn="base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7pPr>
      <a:lvl8pPr marL="9274175" indent="-879475" algn="l" defTabSz="3511550" rtl="0" fontAlgn="base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8pPr>
      <a:lvl9pPr marL="9731375" indent="-879475" algn="l" defTabSz="3511550" rtl="0" fontAlgn="base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29EB-F6C8-26D9-BC63-E3300B1C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F34981-9C64-EEEE-A1B0-76864DEA85A8}"/>
              </a:ext>
            </a:extLst>
          </p:cNvPr>
          <p:cNvSpPr/>
          <p:nvPr/>
        </p:nvSpPr>
        <p:spPr>
          <a:xfrm>
            <a:off x="0" y="5429162"/>
            <a:ext cx="25455563" cy="1292662"/>
          </a:xfrm>
          <a:prstGeom prst="rect">
            <a:avLst/>
          </a:prstGeom>
        </p:spPr>
        <p:txBody>
          <a:bodyPr wrap="square" lIns="360000" tIns="0" rIns="360000" bIns="0" numCol="1" anchor="b" anchorCtr="0">
            <a:spAutoFit/>
          </a:bodyPr>
          <a:lstStyle/>
          <a:p>
            <a:pPr algn="ctr"/>
            <a:r>
              <a:rPr lang="en-US" sz="2800" dirty="0"/>
              <a:t>Name of the first author1, Name of the second author2, etc.</a:t>
            </a:r>
          </a:p>
          <a:p>
            <a:pPr algn="ctr"/>
            <a:r>
              <a:rPr lang="en-US" sz="2800" dirty="0"/>
              <a:t>1) Name of institution, city, country (first institution)</a:t>
            </a:r>
          </a:p>
          <a:p>
            <a:pPr algn="ctr"/>
            <a:r>
              <a:rPr lang="en-US" sz="2800" dirty="0"/>
              <a:t>2) Name of institution, city, country (other institution</a:t>
            </a:r>
            <a:endParaRPr lang="sr-Latn-RS" sz="2800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D66B77CC-C2D1-2797-7212-FE5D8199C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844010"/>
            <a:ext cx="25455563" cy="21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4400" dirty="0"/>
              <a:t>February 28, 2025, Belgrade, Serbia</a:t>
            </a:r>
            <a:r>
              <a:rPr lang="en-US" sz="4400" dirty="0">
                <a:solidFill>
                  <a:srgbClr val="2B2462"/>
                </a:solidFill>
              </a:rPr>
              <a:t>, </a:t>
            </a:r>
            <a:r>
              <a:rPr lang="en-US" sz="4400" b="1" dirty="0">
                <a:latin typeface="Arial Narrow" pitchFamily="34" charset="0"/>
                <a:ea typeface="Calibri"/>
                <a:cs typeface="Times New Roman"/>
              </a:rPr>
              <a:t>Alfa BK University</a:t>
            </a:r>
            <a:endParaRPr lang="en-US" sz="4400" dirty="0">
              <a:latin typeface="Arial Narrow" pitchFamily="34" charset="0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4400" b="1" dirty="0">
                <a:latin typeface="Arial Narrow" pitchFamily="34" charset="0"/>
                <a:ea typeface="Calibri"/>
                <a:cs typeface="Times New Roman"/>
              </a:rPr>
              <a:t>Faculty of  Information and Communication Technology, Faculty of Mathematics and Computer Science </a:t>
            </a:r>
            <a:endParaRPr lang="en-US" sz="6000" dirty="0">
              <a:latin typeface="Arial Narrow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70BFF-1D54-9BB0-D67C-3AF08F67FE7A}"/>
              </a:ext>
            </a:extLst>
          </p:cNvPr>
          <p:cNvSpPr txBox="1"/>
          <p:nvPr/>
        </p:nvSpPr>
        <p:spPr>
          <a:xfrm>
            <a:off x="342405" y="8497194"/>
            <a:ext cx="24626736" cy="2509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TECHNICAL CHARACTERISTICS OF THE POSTER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The poster for the work presentation is made in B1 paper format (707mm × 1000mm) and must not exceed the specified dimensions. The poster template is in MS </a:t>
            </a:r>
            <a:r>
              <a:rPr lang="en-US" sz="6000"/>
              <a:t>PowerPoint format.</a:t>
            </a:r>
            <a:endParaRPr lang="sr-Cyrl-RS" sz="6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6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POSTER CONTENTS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Below the poster's header, in the corresponding text fields, the title of the work and information about the author/authors and institutions must be entered in the manner indicated in the form.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Prescribed font sizes and styles: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1. The title of the paper – Arial, 72 </a:t>
            </a:r>
            <a:r>
              <a:rPr lang="en-US" sz="6000" dirty="0" err="1"/>
              <a:t>pt</a:t>
            </a:r>
            <a:r>
              <a:rPr lang="en-US" sz="6000" dirty="0"/>
              <a:t>, Centered, All Caps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2. Information about the author/authors and institution/institutions - Arial, 28 </a:t>
            </a:r>
            <a:r>
              <a:rPr lang="en-US" sz="6000" dirty="0" err="1"/>
              <a:t>pt</a:t>
            </a:r>
            <a:r>
              <a:rPr lang="en-US" sz="6000" dirty="0"/>
              <a:t>, Centered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The authors recommended that the poster contain the following elements: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- Summary: description of the research in brief, extract and present the results;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- Introduction: emphasize the goals set in the research;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- Methods, results: to present the results, use simple graphics (tables, graphs, pictures) and accompanying legends for more straightforward navigation;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- Conclusion: It should be short and precise; highlight other results, trends, and directions for future research.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/>
              <a:t>Authors can add other parts that they consider necessary (literature, acknowledgements, etc.).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B5586-9378-2791-D948-B9476346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3"/>
          <a:stretch>
            <a:fillRect/>
          </a:stretch>
        </p:blipFill>
        <p:spPr>
          <a:xfrm>
            <a:off x="-11" y="250"/>
            <a:ext cx="25544513" cy="36012780"/>
          </a:xfrm>
          <a:prstGeom prst="rect">
            <a:avLst/>
          </a:prstGeom>
        </p:spPr>
      </p:pic>
      <p:sp>
        <p:nvSpPr>
          <p:cNvPr id="26" name="Text Box 42">
            <a:extLst>
              <a:ext uri="{FF2B5EF4-FFF2-40B4-BE49-F238E27FC236}">
                <a16:creationId xmlns:a16="http://schemas.microsoft.com/office/drawing/2014/main" id="{AD0A7BEA-3F14-BC92-CB9C-618239DEC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3" y="5200280"/>
            <a:ext cx="25455563" cy="221599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  <p:txBody>
          <a:bodyPr wrap="square" lIns="360000" tIns="0" rIns="360000" bIns="0" numCol="1" anchor="b" anchorCtr="0">
            <a:spAutoFit/>
          </a:bodyPr>
          <a:lstStyle/>
          <a:p>
            <a:pPr algn="ctr" defTabSz="3497263"/>
            <a:r>
              <a:rPr lang="en-US" sz="7200" b="1" dirty="0">
                <a:solidFill>
                  <a:schemeClr val="bg1"/>
                </a:solidFill>
                <a:latin typeface="+mj-lt"/>
                <a:cs typeface="Arial" charset="0"/>
              </a:rPr>
              <a:t>REGISTERS IN MODERN SYSTEMS </a:t>
            </a:r>
          </a:p>
          <a:p>
            <a:pPr algn="ctr" defTabSz="3497263"/>
            <a:r>
              <a:rPr lang="en-US" sz="7200" b="1" dirty="0">
                <a:solidFill>
                  <a:schemeClr val="bg1"/>
                </a:solidFill>
                <a:latin typeface="+mj-lt"/>
                <a:cs typeface="Arial" charset="0"/>
              </a:rPr>
              <a:t>AND SMART DIGITALCITIES</a:t>
            </a:r>
            <a:endParaRPr lang="sr-Latn-RS" sz="7200" b="1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80B7F4-4A63-6B2B-D63E-0ACB5F02F7AC}"/>
              </a:ext>
            </a:extLst>
          </p:cNvPr>
          <p:cNvSpPr/>
          <p:nvPr/>
        </p:nvSpPr>
        <p:spPr>
          <a:xfrm>
            <a:off x="4076" y="7847159"/>
            <a:ext cx="25455563" cy="861774"/>
          </a:xfrm>
          <a:prstGeom prst="rect">
            <a:avLst/>
          </a:prstGeom>
        </p:spPr>
        <p:txBody>
          <a:bodyPr wrap="square" lIns="360000" tIns="0" rIns="360000" bIns="0" numCol="1" anchor="b" anchorCtr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Sini</a:t>
            </a:r>
            <a:r>
              <a:rPr lang="sr-Latn-RS" sz="2800" dirty="0">
                <a:solidFill>
                  <a:schemeClr val="bg1"/>
                </a:solidFill>
              </a:rPr>
              <a:t>ša Andrijević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Alfa BK University, Belgrade, Serbia</a:t>
            </a:r>
            <a:endParaRPr lang="sr-Latn-RS" sz="2800" dirty="0">
              <a:solidFill>
                <a:schemeClr val="bg1"/>
              </a:solidFill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EF340BAF-89B2-AC43-7327-6F45D86A7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" y="33919142"/>
            <a:ext cx="25455563" cy="21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March 6, 202</a:t>
            </a:r>
            <a:r>
              <a:rPr lang="sr-Latn-RS" sz="4400" dirty="0">
                <a:solidFill>
                  <a:schemeClr val="bg1"/>
                </a:solidFill>
              </a:rPr>
              <a:t>6</a:t>
            </a:r>
            <a:r>
              <a:rPr lang="en-US" sz="4400">
                <a:solidFill>
                  <a:schemeClr val="bg1"/>
                </a:solidFill>
              </a:rPr>
              <a:t>, </a:t>
            </a:r>
            <a:r>
              <a:rPr lang="en-US" sz="4400" dirty="0">
                <a:solidFill>
                  <a:schemeClr val="bg1"/>
                </a:solidFill>
              </a:rPr>
              <a:t>Belgrade, Serbia, </a:t>
            </a:r>
            <a:r>
              <a:rPr lang="en-US" sz="4400" b="1" dirty="0">
                <a:solidFill>
                  <a:schemeClr val="bg1"/>
                </a:solidFill>
                <a:latin typeface="Arial Narrow" pitchFamily="34" charset="0"/>
                <a:ea typeface="Calibri"/>
                <a:cs typeface="Times New Roman"/>
              </a:rPr>
              <a:t>Alfa BK University</a:t>
            </a:r>
            <a:endParaRPr lang="en-US" sz="4400" dirty="0">
              <a:solidFill>
                <a:schemeClr val="bg1"/>
              </a:solidFill>
              <a:latin typeface="Arial Narrow" pitchFamily="34" charset="0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latin typeface="Arial Narrow" pitchFamily="34" charset="0"/>
                <a:ea typeface="Calibri"/>
                <a:cs typeface="Times New Roman"/>
              </a:rPr>
              <a:t>Faculty of  Information and Communication Technology, Faculty of Mathematics and Computer Science </a:t>
            </a:r>
            <a:endParaRPr lang="en-US" sz="6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7F92E-AEB2-4309-ED72-B4123499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037" y="10729442"/>
            <a:ext cx="13007763" cy="13007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EFEF5A-8CF1-AB80-9C43-9D88A3736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51" y="9504240"/>
            <a:ext cx="20253974" cy="135026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FFC7AA-F7B6-1631-5899-8A1781889954}"/>
              </a:ext>
            </a:extLst>
          </p:cNvPr>
          <p:cNvSpPr/>
          <p:nvPr/>
        </p:nvSpPr>
        <p:spPr bwMode="auto">
          <a:xfrm>
            <a:off x="343478" y="10513419"/>
            <a:ext cx="6408712" cy="4176464"/>
          </a:xfrm>
          <a:prstGeom prst="rect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46EDA7-1AF4-9CF5-F411-8DE7C755AC3C}"/>
              </a:ext>
            </a:extLst>
          </p:cNvPr>
          <p:cNvSpPr/>
          <p:nvPr/>
        </p:nvSpPr>
        <p:spPr bwMode="auto">
          <a:xfrm>
            <a:off x="343478" y="10441410"/>
            <a:ext cx="6408712" cy="652636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58C08110-E206-F3C9-679F-A4EC9D336B80}"/>
              </a:ext>
            </a:extLst>
          </p:cNvPr>
          <p:cNvSpPr/>
          <p:nvPr/>
        </p:nvSpPr>
        <p:spPr bwMode="auto">
          <a:xfrm>
            <a:off x="342405" y="15756320"/>
            <a:ext cx="6409785" cy="4613492"/>
          </a:xfrm>
          <a:prstGeom prst="rect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F2518C4D-0FAC-7913-2232-DB802C02802B}"/>
              </a:ext>
            </a:extLst>
          </p:cNvPr>
          <p:cNvSpPr/>
          <p:nvPr/>
        </p:nvSpPr>
        <p:spPr bwMode="auto">
          <a:xfrm>
            <a:off x="342405" y="15756319"/>
            <a:ext cx="6409785" cy="652636"/>
          </a:xfrm>
          <a:prstGeom prst="rect">
            <a:avLst/>
          </a:prstGeom>
          <a:solidFill>
            <a:srgbClr val="D9372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A796ABB-1C40-B83B-51A8-EEC173CB011B}"/>
              </a:ext>
            </a:extLst>
          </p:cNvPr>
          <p:cNvSpPr/>
          <p:nvPr/>
        </p:nvSpPr>
        <p:spPr bwMode="auto">
          <a:xfrm>
            <a:off x="8263285" y="22354253"/>
            <a:ext cx="8928992" cy="3784303"/>
          </a:xfrm>
          <a:prstGeom prst="rect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3F5C4A9C-FC8B-69BB-F75A-1DC9AFEDAA93}"/>
              </a:ext>
            </a:extLst>
          </p:cNvPr>
          <p:cNvSpPr/>
          <p:nvPr/>
        </p:nvSpPr>
        <p:spPr bwMode="auto">
          <a:xfrm>
            <a:off x="8263285" y="22354253"/>
            <a:ext cx="8928992" cy="652636"/>
          </a:xfrm>
          <a:prstGeom prst="rect">
            <a:avLst/>
          </a:prstGeom>
          <a:solidFill>
            <a:srgbClr val="42A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7FC6336-BEA4-D2B1-85C3-B4FE3120D5D3}"/>
              </a:ext>
            </a:extLst>
          </p:cNvPr>
          <p:cNvSpPr/>
          <p:nvPr/>
        </p:nvSpPr>
        <p:spPr>
          <a:xfrm>
            <a:off x="342405" y="10533238"/>
            <a:ext cx="6336704" cy="430887"/>
          </a:xfrm>
          <a:prstGeom prst="rect">
            <a:avLst/>
          </a:prstGeom>
        </p:spPr>
        <p:txBody>
          <a:bodyPr wrap="square" lIns="360000" tIns="0" rIns="360000" bIns="0" numCol="1" anchor="b" anchorCtr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SUMMARY</a:t>
            </a:r>
            <a:endParaRPr lang="sr-Latn-RS" sz="2800" dirty="0">
              <a:solidFill>
                <a:schemeClr val="bg1"/>
              </a:solidFill>
            </a:endParaRPr>
          </a:p>
        </p:txBody>
      </p:sp>
      <p:sp>
        <p:nvSpPr>
          <p:cNvPr id="2068" name="Rectangle 14">
            <a:extLst>
              <a:ext uri="{FF2B5EF4-FFF2-40B4-BE49-F238E27FC236}">
                <a16:creationId xmlns:a16="http://schemas.microsoft.com/office/drawing/2014/main" id="{429FD51D-1B5A-D4DC-FDDB-BDD3083B2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5" y="11470763"/>
            <a:ext cx="64097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sz="2800" dirty="0"/>
              <a:t> Registers are key components in digital systems enabling fast and deterministic data processing.</a:t>
            </a:r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tabLst/>
            </a:pPr>
            <a:endParaRPr lang="en-US" altLang="en-US" sz="2800" dirty="0"/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sz="2800" dirty="0"/>
              <a:t> This study examines their role in smart city and IoT environments.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98CB3274-B43C-D9C6-E667-104D40108FA8}"/>
              </a:ext>
            </a:extLst>
          </p:cNvPr>
          <p:cNvSpPr/>
          <p:nvPr/>
        </p:nvSpPr>
        <p:spPr>
          <a:xfrm>
            <a:off x="342405" y="15866897"/>
            <a:ext cx="6409786" cy="430887"/>
          </a:xfrm>
          <a:prstGeom prst="rect">
            <a:avLst/>
          </a:prstGeom>
        </p:spPr>
        <p:txBody>
          <a:bodyPr wrap="square" lIns="360000" tIns="0" rIns="360000" bIns="0" numCol="1" anchor="b" anchorCtr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</a:t>
            </a:r>
            <a:r>
              <a:rPr lang="en-US" sz="2800" dirty="0"/>
              <a:t> </a:t>
            </a:r>
            <a:endParaRPr lang="sr-Latn-RS" sz="2800" dirty="0">
              <a:solidFill>
                <a:schemeClr val="bg1"/>
              </a:solidFill>
            </a:endParaRPr>
          </a:p>
        </p:txBody>
      </p:sp>
      <p:sp>
        <p:nvSpPr>
          <p:cNvPr id="2070" name="Rectangle 14">
            <a:extLst>
              <a:ext uri="{FF2B5EF4-FFF2-40B4-BE49-F238E27FC236}">
                <a16:creationId xmlns:a16="http://schemas.microsoft.com/office/drawing/2014/main" id="{FFD70A6D-937C-C878-922F-5C0622C3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5" y="16562090"/>
            <a:ext cx="640978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FontTx/>
              <a:buChar char="•"/>
            </a:pPr>
            <a:r>
              <a:rPr lang="en-US" altLang="en-US" sz="2800" dirty="0"/>
              <a:t> </a:t>
            </a:r>
            <a:r>
              <a:rPr lang="en-US" sz="2800" dirty="0"/>
              <a:t>Importance of registers in digital systems</a:t>
            </a:r>
          </a:p>
          <a:p>
            <a:pPr algn="ctr" eaLnBrk="0" hangingPunct="0">
              <a:buFontTx/>
              <a:buChar char="•"/>
            </a:pPr>
            <a:endParaRPr lang="en-US" altLang="en-US" sz="2800" dirty="0"/>
          </a:p>
          <a:p>
            <a:pPr algn="ctr" eaLnBrk="0" hangingPunct="0">
              <a:buFontTx/>
              <a:buChar char="•"/>
            </a:pPr>
            <a:r>
              <a:rPr lang="en-US" sz="2800" dirty="0"/>
              <a:t> Need for real-time data processing in smart cities</a:t>
            </a:r>
          </a:p>
          <a:p>
            <a:pPr algn="ctr" eaLnBrk="0" hangingPunct="0">
              <a:buFontTx/>
              <a:buChar char="•"/>
            </a:pPr>
            <a:endParaRPr lang="en-US" altLang="en-US" sz="2800" dirty="0"/>
          </a:p>
          <a:p>
            <a:pPr algn="ctr" eaLnBrk="0" hangingPunct="0">
              <a:buFontTx/>
              <a:buChar char="•"/>
            </a:pPr>
            <a:r>
              <a:rPr lang="en-US" sz="2800" dirty="0"/>
              <a:t> Objectives: Analyze register architecture and applications.</a:t>
            </a:r>
            <a:endParaRPr lang="en-US" alt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1EC151-D602-431B-861B-6DCA6D4507A8}"/>
              </a:ext>
            </a:extLst>
          </p:cNvPr>
          <p:cNvSpPr/>
          <p:nvPr/>
        </p:nvSpPr>
        <p:spPr bwMode="auto">
          <a:xfrm>
            <a:off x="-2029" y="0"/>
            <a:ext cx="25546532" cy="3292534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511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5DC64AB4-E8E7-F992-3580-702282E8A7C4}"/>
              </a:ext>
            </a:extLst>
          </p:cNvPr>
          <p:cNvSpPr/>
          <p:nvPr/>
        </p:nvSpPr>
        <p:spPr>
          <a:xfrm>
            <a:off x="8263285" y="22466148"/>
            <a:ext cx="8928992" cy="430887"/>
          </a:xfrm>
          <a:prstGeom prst="rect">
            <a:avLst/>
          </a:prstGeom>
        </p:spPr>
        <p:txBody>
          <a:bodyPr wrap="square" lIns="360000" tIns="0" rIns="360000" bIns="0" numCol="1" anchor="b" anchorCtr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CONCLUSION</a:t>
            </a:r>
            <a:r>
              <a:rPr lang="en-US" sz="2800" dirty="0"/>
              <a:t>  </a:t>
            </a:r>
            <a:endParaRPr lang="sr-Latn-RS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8DE4D3-50B0-F15E-1326-3FFA8989E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739" y="547505"/>
            <a:ext cx="3743837" cy="2110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Rectangle 14">
            <a:extLst>
              <a:ext uri="{FF2B5EF4-FFF2-40B4-BE49-F238E27FC236}">
                <a16:creationId xmlns:a16="http://schemas.microsoft.com/office/drawing/2014/main" id="{9E487E97-D398-0BCF-46C4-5076583F9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277" y="23310845"/>
            <a:ext cx="892899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sz="2800" dirty="0"/>
              <a:t> </a:t>
            </a:r>
            <a:r>
              <a:rPr lang="en-US" sz="2800" dirty="0"/>
              <a:t>Enabling real-time, reliable processing</a:t>
            </a:r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tabLst/>
            </a:pPr>
            <a:endParaRPr lang="en-US" sz="2800" dirty="0"/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sz="2800" dirty="0"/>
              <a:t> Essential for smart city infrastructure</a:t>
            </a:r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tabLst/>
            </a:pPr>
            <a:endParaRPr lang="en-US" sz="2800" dirty="0"/>
          </a:p>
          <a:p>
            <a: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sz="2800" dirty="0"/>
              <a:t> Supports scalability &amp; energy efficiency</a:t>
            </a:r>
            <a:endParaRPr lang="en-US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A99645-56C2-71B9-2804-BAB3902E631B}"/>
              </a:ext>
            </a:extLst>
          </p:cNvPr>
          <p:cNvSpPr/>
          <p:nvPr/>
        </p:nvSpPr>
        <p:spPr bwMode="auto">
          <a:xfrm rot="10800000" flipH="1" flipV="1">
            <a:off x="-2030" y="0"/>
            <a:ext cx="25546532" cy="3271625"/>
          </a:xfrm>
          <a:prstGeom prst="rect">
            <a:avLst/>
          </a:prstGeom>
          <a:noFill/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International Scientific Conference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“ALFATECH – Smart Cities and modern technologies </a:t>
            </a:r>
            <a:r>
              <a:rPr lang="en-US" sz="4000">
                <a:solidFill>
                  <a:schemeClr val="bg1"/>
                </a:solidFill>
              </a:rPr>
              <a:t>– 2026”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2AD96F-89F9-212E-239B-99BB6F99F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030" y="9121"/>
            <a:ext cx="3283413" cy="32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866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11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11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418</Words>
  <Application>Microsoft Office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Default Design</vt:lpstr>
      <vt:lpstr>PowerPoint Presentation</vt:lpstr>
    </vt:vector>
  </TitlesOfParts>
  <Company>ETF Istocno Sarajevo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Slobodan Milojkovic</dc:creator>
  <cp:lastModifiedBy>Siniša Andrijević</cp:lastModifiedBy>
  <cp:revision>115</cp:revision>
  <dcterms:created xsi:type="dcterms:W3CDTF">2014-12-20T16:05:17Z</dcterms:created>
  <dcterms:modified xsi:type="dcterms:W3CDTF">2026-02-16T07:53:02Z</dcterms:modified>
</cp:coreProperties>
</file>